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308" r:id="rId3"/>
    <p:sldId id="309" r:id="rId4"/>
    <p:sldId id="316" r:id="rId5"/>
    <p:sldId id="315" r:id="rId6"/>
    <p:sldId id="310" r:id="rId7"/>
    <p:sldId id="314" r:id="rId8"/>
    <p:sldId id="313" r:id="rId9"/>
    <p:sldId id="320" r:id="rId10"/>
    <p:sldId id="322" r:id="rId11"/>
    <p:sldId id="317" r:id="rId12"/>
    <p:sldId id="321" r:id="rId13"/>
    <p:sldId id="319" r:id="rId14"/>
    <p:sldId id="323" r:id="rId15"/>
    <p:sldId id="324" r:id="rId16"/>
    <p:sldId id="325" r:id="rId17"/>
    <p:sldId id="326" r:id="rId18"/>
    <p:sldId id="327" r:id="rId19"/>
    <p:sldId id="328" r:id="rId20"/>
    <p:sldId id="290" r:id="rId21"/>
    <p:sldId id="294" r:id="rId22"/>
    <p:sldId id="329" r:id="rId23"/>
    <p:sldId id="33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008000"/>
    <a:srgbClr val="FFFFFF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CDB64D-0ED5-40F0-BF4A-1B5A8A53F4E2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D4AEF14-4974-46D7-83B5-BDBAF47E08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B727DE-282F-4145-9C82-CB358406FBB2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5FDA5A-EC55-417D-9AD7-0504BBA51AEC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63E6-CB17-4E05-83A9-830CEA1F3624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61D23-3BC1-4871-A167-57EAC7D2D5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29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EBC8-0102-45F3-8EB2-0436B18E53C7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DC9FE-D979-4881-928B-65D78F5FCE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912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E440-5E9C-4D99-84B9-5BE9B037B0CB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E4F7-CA16-40D7-A89E-1ED63B535D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00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230B6-D409-454C-858C-EB2DA73AD3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07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3033-87CD-48DA-9B24-183645780AC8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C14D3-FD14-4D86-826B-9413315D21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6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09CC-63AF-4541-B28B-92CAC843CBE6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4844-EFE0-4E6A-AFB7-86A8F06862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85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E33F-CD4C-4F5A-BFAF-AE94C8EFB86D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11954-B8BF-4F0C-94B7-4C059D99CC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28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57C11-EDFA-4F69-A565-D9B035AE5CE7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93FD6-6DFD-40F0-99FB-CBFCDAC815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58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3A1F-AAEE-4416-9282-A0B467391FC2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F4E8-7A8D-4D9F-90A0-F36FFB0EFD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15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0AC1-7581-4628-A9B4-4F555FACB5C0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39275-D3CE-4363-885E-367D202A88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57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83020-7328-4C19-875E-1E3159B66744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90838-430C-4E5F-9C3F-A55FE3543E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24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80569-7F89-4069-A1BA-CBACCB218470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59334-C2E5-4E6D-B012-40C276CC5F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296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0BCC3E6-F663-4CF2-9399-EA87BB819B24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5F6999E-ED9A-47FA-AC5B-8D7C4FD7420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hoto.newslab.ru/image.aspx?id=94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hyperlink" Target="http://gazeta.aif.ru/data/mags/enisei/602/pics/09_01_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2916238" y="4365625"/>
            <a:ext cx="51212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i="1">
                <a:solidFill>
                  <a:srgbClr val="DBEE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край</a:t>
            </a:r>
          </a:p>
          <a:p>
            <a:pPr algn="ctr"/>
            <a:r>
              <a:rPr lang="ru-RU" altLang="ru-RU" sz="4000" b="1" i="1">
                <a:solidFill>
                  <a:srgbClr val="DBEE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Минусинск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213" y="908050"/>
            <a:ext cx="5616575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Культурная столица малых городов России</a:t>
            </a:r>
            <a:endParaRPr lang="ru-RU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bout_info01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2198618" cy="33345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gallery.minusa.ru/gallery/14263293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176465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галерея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08720"/>
            <a:ext cx="3913847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зал 10 2 Этносы Саяно-Алтая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995203"/>
            <a:ext cx="8244408" cy="2674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0825" y="3194050"/>
            <a:ext cx="4033838" cy="52228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Минусинская городская картинная галерея. Выставка «Классика и авангард»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188" y="6334125"/>
            <a:ext cx="8064500" cy="5238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Минусинский региональный краеведческий музей им. Н.М. Мартьянова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Экспозиция «Этносы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Саяно-Алтая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7900" y="3141663"/>
            <a:ext cx="3960813" cy="64611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Минусинский региональный краеведческий музей 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им. Н.М. Мартьянова</a:t>
            </a:r>
          </a:p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 «Галерея древностей»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-26988"/>
            <a:ext cx="8496300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 культуры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88913"/>
            <a:ext cx="8569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 культуры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50825" y="908050"/>
            <a:ext cx="813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Библиотечного типа -10 </a:t>
            </a:r>
          </a:p>
        </p:txBody>
      </p:sp>
      <p:pic>
        <p:nvPicPr>
          <p:cNvPr id="48130" name="Picture 2" descr="http://lh4.ggpht.com/netaeta/SHx1_odhuxI/AAAAAAAAClc/PxsJyMVbt1s/s400/%D1%81%D0%B0%D1%8F%D0%BD%D0%BA%D0%BE%D0%BB%200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45638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2" name="Picture 4" descr="http://minusinsk.info/news/news14159360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97022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4" name="Picture 6" descr="http://minusinsk.info/news/news14120657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242220" cy="1699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6" name="Picture 8" descr="http://mgcbs.ru/gallery/141751416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2304256" cy="247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8" name="Picture 10" descr="http://mgcbs.ru/gallery/143193630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3924300" y="1628775"/>
            <a:ext cx="1727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</a:rPr>
              <a:t>Среднее число жителей на одну библиотеку 7167 человек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88913"/>
            <a:ext cx="8569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 культуры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50825" y="908050"/>
            <a:ext cx="813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типа -3</a:t>
            </a:r>
          </a:p>
        </p:txBody>
      </p:sp>
      <p:pic>
        <p:nvPicPr>
          <p:cNvPr id="70658" name="Picture 2" descr="http://mschool.minusa.ru/gallery/13783500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86390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664" name="Picture 8" descr="http://kkkkii.ru/images/stories/Foto/Foto2014_2015/03mart/korpus/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766750" cy="2512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867400" y="1484313"/>
            <a:ext cx="2952750" cy="27781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Колледж культуры и искусства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70662" name="Picture 6" descr="http://naenisee.ru/gallery/1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89040"/>
            <a:ext cx="3744417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Box 17"/>
          <p:cNvSpPr txBox="1"/>
          <p:nvPr/>
        </p:nvSpPr>
        <p:spPr>
          <a:xfrm>
            <a:off x="3132138" y="6176963"/>
            <a:ext cx="2663825" cy="2762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Детская художественная школа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88" y="4005263"/>
            <a:ext cx="2376487" cy="2762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Детская музыкальная школа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88913"/>
            <a:ext cx="8569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 культуры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50825" y="908050"/>
            <a:ext cx="8137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работают 2 Дома культуры, где работают 66 клубных формирований и объединений по интересам, в которых занимаются 1711 человек</a:t>
            </a:r>
          </a:p>
        </p:txBody>
      </p:sp>
      <p:pic>
        <p:nvPicPr>
          <p:cNvPr id="4" name="Рисунок 3" descr="Divertisment%205nov[1]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988840"/>
            <a:ext cx="2568526" cy="2125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Анс.Лад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5013176"/>
            <a:ext cx="2489752" cy="1666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данс-класс суворовский марш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509120"/>
            <a:ext cx="2717949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день города2012Матросия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775980"/>
            <a:ext cx="2169582" cy="1436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духовой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88840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Сибиринка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776" y="3356992"/>
            <a:ext cx="2241724" cy="1500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тройка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352" y="4509120"/>
            <a:ext cx="3209832" cy="2148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омидоры 2014.jpg 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2736"/>
            <a:ext cx="4067944" cy="269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_DSC089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196752"/>
            <a:ext cx="3491880" cy="2312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_DSC068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3068960"/>
            <a:ext cx="2608420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_002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904" y="4941168"/>
            <a:ext cx="2520280" cy="1785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00113" y="115888"/>
            <a:ext cx="76771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Многообразие форм культурного творчества жителей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арнавал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221088"/>
            <a:ext cx="3267384" cy="2164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_021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168" y="3861048"/>
            <a:ext cx="2783615" cy="2072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2195513" y="620713"/>
            <a:ext cx="5472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 города – День Минусинского помидора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65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2736"/>
            <a:ext cx="260923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_DSC688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25144"/>
            <a:ext cx="260923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3 сентября Реконструкция боя белые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725144"/>
            <a:ext cx="260923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вход партизан в город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725144"/>
            <a:ext cx="260923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лубы исторического моделирования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980728"/>
            <a:ext cx="260923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00113" y="44450"/>
            <a:ext cx="7677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Многообразие форм культурного творчества жителей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age9821602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3068960"/>
            <a:ext cx="2954990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age98216424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196752"/>
            <a:ext cx="2162902" cy="1532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6870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2924944"/>
            <a:ext cx="4511960" cy="1580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1692275" y="476250"/>
            <a:ext cx="568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военно-исторического моделирования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8" name="Picture 12" descr="http://minusinsk.info/gallery/14012555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02286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00113" y="44450"/>
            <a:ext cx="7677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Многообразие форм культурного творчества жителей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minusinsk.info/gallery/14248545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306038" cy="2269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2" name="Picture 6" descr="http://minusinsk.info/gallery/14110247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384376" cy="2254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4" name="Picture 8" descr="http://minusinsk.info/gallery/14041790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3232820" cy="2156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11863" y="2636838"/>
            <a:ext cx="2881312" cy="27781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Танцевальный фитнес -марафон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2636838"/>
            <a:ext cx="2879725" cy="27781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Флешмоб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«Миру-мир»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750" y="6021388"/>
            <a:ext cx="2879725" cy="2762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Фестиваль «Уличные танцы»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163" y="6165850"/>
            <a:ext cx="2879725" cy="2762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Народные гуляния «Масленица»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45070" name="Picture 14" descr="http://minusinsk.info/news/133897239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2958902" cy="1979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916238" y="4005263"/>
            <a:ext cx="2879725" cy="46196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Ретро-танцы «В городском саду играет духовой оркестр»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15888"/>
            <a:ext cx="86407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 деятелей культуры Минусинска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presslife.ru/media/55541f5d9ac0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043986" cy="2610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323850" y="620713"/>
            <a:ext cx="792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Алексеевич Песегов, заслуженный деятель искусств РФ, художественный руководитель Минусинского драматического театра.</a:t>
            </a:r>
          </a:p>
        </p:txBody>
      </p:sp>
      <p:pic>
        <p:nvPicPr>
          <p:cNvPr id="48132" name="Picture 4" descr="http://topreferat.znate.ru/pars_docs/refs/63/62601/62601-48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686391" cy="2003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7" name="Прямоугольник 7"/>
          <p:cNvSpPr>
            <a:spLocks noChangeArrowheads="1"/>
          </p:cNvSpPr>
          <p:nvPr/>
        </p:nvSpPr>
        <p:spPr bwMode="auto">
          <a:xfrm>
            <a:off x="3851275" y="1484313"/>
            <a:ext cx="4897438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</a:rPr>
              <a:t> Четыре раза Минусинский драматический театр со спектаклями Алексея  Песегова становился участником Национального театрального фестиваля "Золотая Маска"; спектакль "Циники" по прозе А. Мариенгофа принес театру  специальный приз жюри фестиваля - "Золотую Маску». А спектакль "Черный тополь", во внеконкурсной программе "Маска Плюс", по словам газеты "Культура", стал "настоящим событием благодаря театральному размаху и чисто театральной образной энергии, свойственной режиссуре Алексея Песегова.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15888"/>
            <a:ext cx="86407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 деятелей культуры Минусинска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minusinsk.info/news/news1425286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207446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771775" y="1628775"/>
            <a:ext cx="61214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Людмила Николаевна Ермолаева, заслуженный работник культуры РФ, Почетный гражданин города Минусинска, директор 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Минусинского регионального краеведческого музея им. Н.М. Мартьянова</a:t>
            </a:r>
            <a:r>
              <a:rPr lang="ru-RU" dirty="0">
                <a:solidFill>
                  <a:schemeClr val="bg1"/>
                </a:solidFill>
                <a:latin typeface="Arial" charset="0"/>
                <a:cs typeface="+mn-cs"/>
              </a:rPr>
              <a:t>.</a:t>
            </a:r>
            <a:endParaRPr lang="ru-RU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4820" name="AutoShape 4" descr="http://%D0%BC%D1%83%D0%B7%D0%B5%D0%B9-%D0%BC%D0%B0%D1%80%D1%82%D1%8C%D1%8F%D0%BD%D0%BE%D0%B2%D0%B0.%D1%80%D1%84/gallery/1387175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4821" name="AutoShape 6" descr="http://%D0%BC%D1%83%D0%B7%D0%B5%D0%B9-%D0%BC%D0%B0%D1%80%D1%82%D1%8C%D1%8F%D0%BD%D0%BE%D0%B2%D0%B0.%D1%80%D1%84/gallery/1387175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4822" name="AutoShape 8" descr="http://%D0%BC%D1%83%D0%B7%D0%B5%D0%B9-%D0%BC%D0%B0%D1%80%D1%82%D1%8C%D1%8F%D0%BD%D0%BE%D0%B2%D0%B0.%D1%80%D1%84/gallery/1387175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8" name="Рисунок 7" descr="138717519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221088"/>
            <a:ext cx="3203848" cy="2121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_DSC06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8" y="3789040"/>
            <a:ext cx="3253753" cy="2425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219700" y="5876925"/>
            <a:ext cx="2881313" cy="27781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Фестиваль архивного кино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50" y="6092825"/>
            <a:ext cx="3240088" cy="27781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Краеведческие </a:t>
            </a:r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Мартьяновские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чтения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 rot="10800000" flipV="1">
            <a:off x="611188" y="692150"/>
            <a:ext cx="799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Петровна Барабаш Заслуженный работник культуры РФ, директор Минусинского колледжа культуры и искусства, её имя внесено в российскую энциклопедию «Лучшие люди России» за заслуги в области подготовки кадров для учреждений культуры края</a:t>
            </a:r>
          </a:p>
        </p:txBody>
      </p:sp>
      <p:pic>
        <p:nvPicPr>
          <p:cNvPr id="50179" name="Picture 3" descr="http://kkkkii.ru/images/stories/Document/2015_2016DOC/09Sentybr/director2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59948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850" y="115888"/>
            <a:ext cx="86407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 деятелей культуры Минусинска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1" name="Picture 5" descr="http://kkkkii.ru/images/stories/Foto/Foto2014_2015/03mart/kapusta-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7382" y="4581128"/>
            <a:ext cx="3051082" cy="1873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3" name="Picture 7" descr="http://kkkkii.ru/images/stories/Foto/Foto2014_2015/Decabr/sibir11/IMG_37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581128"/>
            <a:ext cx="2555776" cy="182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5" name="Picture 9" descr="http://kkkkii.ru/images/stories/Foto/Foto2014_2015/Oktibr/naroduniver/31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584" y="2204864"/>
            <a:ext cx="449286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260350"/>
            <a:ext cx="82089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поселения – деревня Минусинская исчисляется с 1739 года.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Статус города Минусинску присвоено в 1822 году.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E:\Мероприятия\человек года 2010\Старый Минусинск\Фото Н.Федорова\Панорама Минусинска 19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297613" cy="404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4235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администрации города Минусинска по поддержке и развитию сферы культуры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39750" y="4076700"/>
            <a:ext cx="82089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Муниципальная программа  «Развитие образования  города Минусинска» на 2014-2016гг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Цель – поддержка талантливых и одаренных детей в области культуры и искусства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Объем  финансирования – 600 тыс. руб., в т.ч. 2014г.- 200 тыс. руб.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6250" y="1349375"/>
            <a:ext cx="82089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Муниципальная программа  «Культура города Минусинска» на 2014-2016гг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Цель – создание условий для развития и реализации культурного и духовного потенциала населения г. Минусинска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Объем  финансирования – 473331,29 тыс. руб., в т.ч. 2014г.- 151295,49 тыс. руб.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4"/>
          <p:cNvSpPr>
            <a:spLocks noGrp="1"/>
          </p:cNvSpPr>
          <p:nvPr>
            <p:ph type="title"/>
          </p:nvPr>
        </p:nvSpPr>
        <p:spPr>
          <a:xfrm>
            <a:off x="395288" y="1844675"/>
            <a:ext cx="8229600" cy="1143000"/>
          </a:xfrm>
        </p:spPr>
        <p:txBody>
          <a:bodyPr/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850" y="1196975"/>
            <a:ext cx="82089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Муниципальная программа  «Молодежь Минусинска» на 2014-2016гг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Цель – создание условий успешной социализации и эффективной самореализации молодежи г. Минусинска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Объем  финансирования – 122,9 тыс. руб., в т.ч. 2014г.- 122,9 тыс. руб.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323850" y="188913"/>
            <a:ext cx="8642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Деятельность администрации города Минусинска по поддержке и развитию сферы культуры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288" y="4076700"/>
            <a:ext cx="82089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Государственная программа  Красноярского края «Содействие развитию местного самоуправления» на 2014-2016гг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Объем  финансирования – 11947,6 тыс. руб., в т.ч. 2014г.-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11947,6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тыс. руб.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Софинансирование из местного бюджета – 119,476 тыс.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руб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246313"/>
          </a:xfr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Государственная  программа Красноярского края  «Развитие культуры» на 2014-2016гг</a:t>
            </a:r>
          </a:p>
          <a:p>
            <a:pPr algn="just">
              <a:spcBef>
                <a:spcPct val="5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  финансирования –  47023,88 тыс. руб., в т.ч. 2014г. – 332,4 тыс. руб.</a:t>
            </a:r>
          </a:p>
          <a:p>
            <a:pPr algn="just">
              <a:spcBef>
                <a:spcPct val="5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Софинансирование из местного бюджета – 6701,57, в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т.ч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2014г. – 58,68 тыс. руб.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администрации города Минусинска по поддержке и развитию сферы культуры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4675" y="4149725"/>
            <a:ext cx="8229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Государственная  программа Красноярского края  «Развитие системы социальной поддержки населения» на 2014-2016гг</a:t>
            </a:r>
          </a:p>
          <a:p>
            <a:pPr algn="just">
              <a:spcBef>
                <a:spcPct val="5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  финансирования –  464,3 тыс. руб., в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т.ч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2015г. – 464,3 тыс. руб.</a:t>
            </a:r>
          </a:p>
          <a:p>
            <a:pPr algn="just">
              <a:spcBef>
                <a:spcPct val="5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Софинансирование из местного бюджета – 46,4, в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т.ч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2015г. – 46,4 тыс. руб.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1line.info/media/k2/items/cache/5ce26ae80d05b9d42fafd310d1e209b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43950" cy="396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476375" y="620713"/>
            <a:ext cx="5472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15888"/>
            <a:ext cx="85693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Уникальность историко-культурного и природного наследия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50825" y="1125538"/>
            <a:ext cx="48974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</a:rPr>
              <a:t>Историческую часть города Минусинска составляет 2600 домов, из них 539 зданий являются объектами особо ценной, фоновой (в архитектурном плане) застройкой.</a:t>
            </a:r>
          </a:p>
        </p:txBody>
      </p:sp>
      <p:pic>
        <p:nvPicPr>
          <p:cNvPr id="18435" name="Picture 4" descr="11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644900"/>
            <a:ext cx="3500438" cy="2808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6732588" y="3644900"/>
            <a:ext cx="1998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/>
              <a:t>Дом купца </a:t>
            </a:r>
          </a:p>
          <a:p>
            <a:pPr algn="r"/>
            <a:r>
              <a:rPr lang="ru-RU" altLang="ru-RU" b="1"/>
              <a:t>И.Ф. Егорычева</a:t>
            </a:r>
          </a:p>
        </p:txBody>
      </p:sp>
      <p:pic>
        <p:nvPicPr>
          <p:cNvPr id="18437" name="Picture 4" descr="13"/>
          <p:cNvPicPr>
            <a:picLocks noChangeAspect="1" noChangeArrowheads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08050"/>
            <a:ext cx="3594100" cy="2571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5384800" y="2781300"/>
            <a:ext cx="1563688" cy="646113"/>
          </a:xfrm>
          <a:prstGeom prst="rect">
            <a:avLst/>
          </a:prstGeom>
          <a:solidFill>
            <a:srgbClr val="CDE8E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Дом купца </a:t>
            </a:r>
          </a:p>
          <a:p>
            <a:r>
              <a:rPr lang="ru-RU" altLang="ru-RU" b="1"/>
              <a:t>И.Ф. Занина</a:t>
            </a:r>
          </a:p>
        </p:txBody>
      </p:sp>
      <p:pic>
        <p:nvPicPr>
          <p:cNvPr id="18439" name="Picture 3" descr="E:\Мероприятия\человек года 2010\Старый Минусинск\Фото Н.Федорова\сепи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42894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1476375" y="6021388"/>
            <a:ext cx="3070225" cy="369887"/>
          </a:xfrm>
          <a:prstGeom prst="rect">
            <a:avLst/>
          </a:prstGeom>
          <a:solidFill>
            <a:srgbClr val="CDE8EF">
              <a:alpha val="67842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Дом купца Г.М. Вильнера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15888"/>
            <a:ext cx="85693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Уникальность историко-культурного и природного наследия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50825" y="1341438"/>
            <a:ext cx="66246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chemeClr val="bg1"/>
                </a:solidFill>
              </a:rPr>
              <a:t>На государственную охрану поставлено 80 памятников архитектуры, истории и культуры, в том числе 4 федерального значения.</a:t>
            </a:r>
          </a:p>
        </p:txBody>
      </p:sp>
      <p:pic>
        <p:nvPicPr>
          <p:cNvPr id="19459" name="Picture 2" descr="G:\МОСКВА ЧЕРЕМНЫХ КОНКУРС\Для ЛМ Черемных\историко-культ.наследие\музей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32670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23850" y="4221163"/>
            <a:ext cx="3240088" cy="430212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/>
              <a:t>Минусинский региональный краеведческий музей им. Н.М. Мартьянова</a:t>
            </a:r>
          </a:p>
        </p:txBody>
      </p:sp>
      <p:pic>
        <p:nvPicPr>
          <p:cNvPr id="19461" name="Picture 3" descr="G:\МОСКВА ЧЕРЕМНЫХ КОНКУРС\Для ЛМ Черемных\историко-культ.наследие\060800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060575"/>
            <a:ext cx="333533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5724525" y="4221163"/>
            <a:ext cx="2951163" cy="338137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/>
              <a:t>Спасский Собор</a:t>
            </a:r>
          </a:p>
        </p:txBody>
      </p:sp>
      <p:pic>
        <p:nvPicPr>
          <p:cNvPr id="19463" name="Picture 4" descr="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3076575" cy="19288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23850" y="6308725"/>
            <a:ext cx="3095625" cy="431800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/>
              <a:t>Мемориальный музей «Квартира Г.М. Кржижановского и В.В. Старкова»</a:t>
            </a:r>
            <a:endParaRPr lang="ru-RU" altLang="ru-RU" sz="1100"/>
          </a:p>
        </p:txBody>
      </p:sp>
      <p:pic>
        <p:nvPicPr>
          <p:cNvPr id="19465" name="Picture 4" descr="G:\МОСКВА ЧЕРЕМНЫХ КОНКУРС\Для ЛМ Черемных\Бюст СИ Кретову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3357563"/>
            <a:ext cx="201612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940425" y="6092825"/>
            <a:ext cx="2303463" cy="600075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/>
              <a:t>Бюст дважды Героя Советского Союза С.И. Кретову</a:t>
            </a:r>
            <a:endParaRPr lang="ru-RU" altLang="ru-RU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15888"/>
            <a:ext cx="85693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Уникальность историко-культурного и природного наследия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4" descr="DSC_01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33718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3" descr="DSC_007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3718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888" y="3644900"/>
            <a:ext cx="28082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Деревянные кружева Минусинска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Рисунок 2" descr="1013006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781300"/>
            <a:ext cx="33718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5" descr="DSC_017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33718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6" descr="Октябрьскаая 9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4437063"/>
            <a:ext cx="33718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981075"/>
            <a:ext cx="4537075" cy="25923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altLang="ru-RU" sz="2000" b="1" u="sng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E7A77F"/>
              </a:buClr>
              <a:buFont typeface="Arial" panose="020B0604020202020204" pitchFamily="34" charset="0"/>
              <a:buNone/>
            </a:pPr>
            <a:endParaRPr lang="ru-RU" altLang="ru-RU" sz="18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E7A77F"/>
              </a:buClr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Минусинск – часть уникальной биосферной зоны (Хака́сско-Минуси́нской котловины), имеющей  особую экосистему, которая сформировалась  под влиянием культур различных народов, населявших ее в разные исторические периоды.</a:t>
            </a:r>
          </a:p>
          <a:p>
            <a:pPr algn="ctr" eaLnBrk="1" hangingPunct="1">
              <a:lnSpc>
                <a:spcPct val="80000"/>
              </a:lnSpc>
              <a:buClr>
                <a:srgbClr val="E7A77F"/>
              </a:buClr>
              <a:buFont typeface="Wingdings" panose="05000000000000000000" pitchFamily="2" charset="2"/>
              <a:buChar char="«"/>
            </a:pPr>
            <a:endParaRPr lang="ru-RU" altLang="ru-RU" sz="18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E7A77F"/>
              </a:buClr>
              <a:buFont typeface="Wingdings" panose="05000000000000000000" pitchFamily="2" charset="2"/>
              <a:buChar char="«"/>
            </a:pPr>
            <a:endParaRPr lang="ru-RU" altLang="ru-RU" sz="180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" y="0"/>
            <a:ext cx="85693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Уникальность историко-культурного и природного наследия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E:\Мероприятия\человек года 2010\г.Минусинск\природа\Копия луг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34544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E:\Мероприятия\человек года 2010\г.Минусинск\природа\Копия березы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38147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Картинка 18 из 2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75" y="981075"/>
            <a:ext cx="4489450" cy="27352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9636" name="Picture 4" descr="http://content.foto.mail.ru/mail/woroninska_elena/2368/i-2388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4787900" y="3856038"/>
            <a:ext cx="3732213" cy="28130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6156325" y="1125538"/>
            <a:ext cx="2779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Соленое озеро Тагарское</a:t>
            </a:r>
          </a:p>
        </p:txBody>
      </p:sp>
      <p:sp>
        <p:nvSpPr>
          <p:cNvPr id="23556" name="TextBox 13"/>
          <p:cNvSpPr txBox="1">
            <a:spLocks noChangeArrowheads="1"/>
          </p:cNvSpPr>
          <p:nvPr/>
        </p:nvSpPr>
        <p:spPr bwMode="auto">
          <a:xfrm>
            <a:off x="4999038" y="3973513"/>
            <a:ext cx="3457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Пресные озера Большой и Малый Кызыкуль</a:t>
            </a:r>
          </a:p>
        </p:txBody>
      </p:sp>
      <p:pic>
        <p:nvPicPr>
          <p:cNvPr id="69638" name="Picture 6" descr="http://www.zvsibiri.ru/files/18-124-1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2259013"/>
            <a:ext cx="4259263" cy="31940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1193800" y="2287588"/>
            <a:ext cx="3171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Санаторий  профилакторий </a:t>
            </a:r>
          </a:p>
          <a:p>
            <a:pPr algn="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«Тесь»</a:t>
            </a: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39688"/>
            <a:ext cx="79835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Картинка 54 из 30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095625"/>
            <a:ext cx="2844800" cy="36195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Box 11"/>
          <p:cNvSpPr txBox="1">
            <a:spLocks noChangeArrowheads="1"/>
          </p:cNvSpPr>
          <p:nvPr/>
        </p:nvSpPr>
        <p:spPr bwMode="auto">
          <a:xfrm>
            <a:off x="5857875" y="2214563"/>
            <a:ext cx="3143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>
                <a:solidFill>
                  <a:schemeClr val="bg1"/>
                </a:solidFill>
              </a:rPr>
              <a:t>Обладатель </a:t>
            </a:r>
          </a:p>
          <a:p>
            <a:pPr algn="r"/>
            <a:r>
              <a:rPr lang="ru-RU" altLang="ru-RU" sz="2400" b="1">
                <a:solidFill>
                  <a:schemeClr val="bg1"/>
                </a:solidFill>
              </a:rPr>
              <a:t>«золотой маски»</a:t>
            </a:r>
            <a:endParaRPr lang="ru-RU" altLang="ru-RU" sz="2000" b="1" i="1">
              <a:solidFill>
                <a:schemeClr val="bg1"/>
              </a:solidFill>
            </a:endParaRPr>
          </a:p>
        </p:txBody>
      </p:sp>
      <p:pic>
        <p:nvPicPr>
          <p:cNvPr id="24579" name="Picture 8" descr="http://im0-tub-ru.yandex.net/i?id=171831527-60-72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928688"/>
            <a:ext cx="2357438" cy="1214437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850" y="115888"/>
            <a:ext cx="85693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 культуры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0338" y="2708275"/>
            <a:ext cx="2951162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Минусинский драматический театр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3" name="Рисунок 12" descr="Басине Мулино Сюзанна Спектакль Дамский портной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36712"/>
            <a:ext cx="2016224" cy="2681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Здание  театра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221088"/>
            <a:ext cx="3776472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здание театра нач ХХ в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908720"/>
            <a:ext cx="2627784" cy="1657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to-world-travel.ru/img/2015/042521/5937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128792" cy="2534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3850" y="115888"/>
            <a:ext cx="85693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 культуры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6013" y="3573463"/>
            <a:ext cx="6696075" cy="3079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Минусинский региональный краеведческий музей им. Н.М. Мартьянова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1" name="Picture 4" descr="081200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2592288" cy="1917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5" name="Прямоугольник 15"/>
          <p:cNvSpPr>
            <a:spLocks noChangeArrowheads="1"/>
          </p:cNvSpPr>
          <p:nvPr/>
        </p:nvSpPr>
        <p:spPr bwMode="auto">
          <a:xfrm>
            <a:off x="755650" y="6021388"/>
            <a:ext cx="1931988" cy="307975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/>
              <a:t>Музей Декабристов</a:t>
            </a:r>
            <a:endParaRPr lang="ru-RU" altLang="ru-RU" sz="1400"/>
          </a:p>
        </p:txBody>
      </p:sp>
      <p:pic>
        <p:nvPicPr>
          <p:cNvPr id="18" name="Рисунок 17" descr="музей милиции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005064"/>
            <a:ext cx="2941231" cy="196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музей ретро авто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581128"/>
            <a:ext cx="2941231" cy="196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8" name="Прямоугольник 19"/>
          <p:cNvSpPr>
            <a:spLocks noChangeArrowheads="1"/>
          </p:cNvSpPr>
          <p:nvPr/>
        </p:nvSpPr>
        <p:spPr bwMode="auto">
          <a:xfrm>
            <a:off x="3132138" y="4652963"/>
            <a:ext cx="2609850" cy="277812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/>
              <a:t>Музей Авто-мото техники СССР</a:t>
            </a:r>
            <a:endParaRPr lang="ru-RU" altLang="ru-RU" sz="1200"/>
          </a:p>
        </p:txBody>
      </p:sp>
      <p:sp>
        <p:nvSpPr>
          <p:cNvPr id="25609" name="Прямоугольник 20"/>
          <p:cNvSpPr>
            <a:spLocks noChangeArrowheads="1"/>
          </p:cNvSpPr>
          <p:nvPr/>
        </p:nvSpPr>
        <p:spPr bwMode="auto">
          <a:xfrm>
            <a:off x="6084888" y="5589588"/>
            <a:ext cx="1377950" cy="276225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/>
              <a:t>Музей милиции</a:t>
            </a:r>
            <a:endParaRPr lang="ru-RU" altLang="ru-RU" sz="1200"/>
          </a:p>
        </p:txBody>
      </p:sp>
      <p:sp>
        <p:nvSpPr>
          <p:cNvPr id="22" name="TextBox 21"/>
          <p:cNvSpPr txBox="1"/>
          <p:nvPr/>
        </p:nvSpPr>
        <p:spPr>
          <a:xfrm>
            <a:off x="250825" y="836613"/>
            <a:ext cx="72739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Музейного типа – 8, из них муниципальных - 4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747</Words>
  <Application>Microsoft Office PowerPoint</Application>
  <PresentationFormat>Экран (4:3)</PresentationFormat>
  <Paragraphs>99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Деятельность администрации города Минусинска по поддержке и развитию сферы культуры </vt:lpstr>
      <vt:lpstr>   </vt:lpstr>
      <vt:lpstr>Деятельность администрации города Минусинска по поддержке и развитию сферы культуры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Павлик</cp:lastModifiedBy>
  <cp:revision>154</cp:revision>
  <cp:lastPrinted>2015-09-18T05:06:48Z</cp:lastPrinted>
  <dcterms:created xsi:type="dcterms:W3CDTF">2011-01-15T23:54:27Z</dcterms:created>
  <dcterms:modified xsi:type="dcterms:W3CDTF">2015-10-06T16:15:17Z</dcterms:modified>
</cp:coreProperties>
</file>